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8" r:id="rId3"/>
    <p:sldId id="259" r:id="rId4"/>
    <p:sldId id="265" r:id="rId5"/>
    <p:sldId id="301" r:id="rId6"/>
    <p:sldId id="296" r:id="rId7"/>
    <p:sldId id="298" r:id="rId8"/>
    <p:sldId id="260" r:id="rId9"/>
    <p:sldId id="261" r:id="rId10"/>
    <p:sldId id="257" r:id="rId11"/>
    <p:sldId id="262" r:id="rId12"/>
    <p:sldId id="266" r:id="rId13"/>
    <p:sldId id="263" r:id="rId14"/>
    <p:sldId id="267" r:id="rId15"/>
    <p:sldId id="268" r:id="rId16"/>
    <p:sldId id="295" r:id="rId17"/>
    <p:sldId id="270" r:id="rId18"/>
    <p:sldId id="272" r:id="rId19"/>
    <p:sldId id="273" r:id="rId20"/>
    <p:sldId id="275" r:id="rId21"/>
    <p:sldId id="274" r:id="rId22"/>
    <p:sldId id="276" r:id="rId23"/>
    <p:sldId id="278" r:id="rId24"/>
    <p:sldId id="288" r:id="rId25"/>
    <p:sldId id="277" r:id="rId26"/>
    <p:sldId id="282" r:id="rId27"/>
    <p:sldId id="284" r:id="rId28"/>
    <p:sldId id="286" r:id="rId29"/>
    <p:sldId id="279" r:id="rId30"/>
    <p:sldId id="285" r:id="rId31"/>
    <p:sldId id="281" r:id="rId32"/>
    <p:sldId id="280" r:id="rId33"/>
    <p:sldId id="287" r:id="rId34"/>
    <p:sldId id="264" r:id="rId35"/>
    <p:sldId id="289" r:id="rId36"/>
    <p:sldId id="290" r:id="rId37"/>
    <p:sldId id="291" r:id="rId38"/>
    <p:sldId id="292" r:id="rId39"/>
    <p:sldId id="293" r:id="rId40"/>
    <p:sldId id="294" r:id="rId41"/>
    <p:sldId id="299" r:id="rId42"/>
    <p:sldId id="300" r:id="rId43"/>
    <p:sldId id="302" r:id="rId44"/>
    <p:sldId id="303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805" y="3212976"/>
            <a:ext cx="6553200" cy="1892424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tx1"/>
                </a:solidFill>
              </a:rPr>
              <a:t>«Хорошо, что в школах открываются музеи</a:t>
            </a:r>
          </a:p>
          <a:p>
            <a:r>
              <a:rPr lang="ru-RU" sz="2000" b="1" dirty="0">
                <a:solidFill>
                  <a:schemeClr val="tx1"/>
                </a:solidFill>
              </a:rPr>
              <a:t>Значит нить времен не прервалась</a:t>
            </a:r>
          </a:p>
          <a:p>
            <a:r>
              <a:rPr lang="ru-RU" sz="2000" b="1" dirty="0">
                <a:solidFill>
                  <a:schemeClr val="tx1"/>
                </a:solidFill>
              </a:rPr>
              <a:t>Значит вместе все-таки сумеем</a:t>
            </a:r>
          </a:p>
          <a:p>
            <a:r>
              <a:rPr lang="ru-RU" sz="2000" b="1" dirty="0">
                <a:solidFill>
                  <a:schemeClr val="tx1"/>
                </a:solidFill>
              </a:rPr>
              <a:t>С прошлым удержать незримо связь.»</a:t>
            </a:r>
          </a:p>
          <a:p>
            <a:endParaRPr lang="ru-RU" sz="20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908720"/>
            <a:ext cx="7772400" cy="2304255"/>
          </a:xfrm>
        </p:spPr>
        <p:txBody>
          <a:bodyPr>
            <a:normAutofit fontScale="90000"/>
          </a:bodyPr>
          <a:lstStyle/>
          <a:p>
            <a:r>
              <a:rPr lang="ru-RU" sz="5400" b="1" dirty="0"/>
              <a:t>Музей </a:t>
            </a:r>
            <a:r>
              <a:rPr lang="ru-RU" sz="5400" b="1" dirty="0" smtClean="0"/>
              <a:t>Памяти</a:t>
            </a:r>
            <a:br>
              <a:rPr lang="ru-RU" sz="5400" b="1" dirty="0" smtClean="0"/>
            </a:br>
            <a:r>
              <a:rPr lang="ru-RU" sz="5400" b="1" dirty="0" smtClean="0"/>
              <a:t> </a:t>
            </a:r>
            <a:r>
              <a:rPr lang="ru-RU" sz="5400" b="1" dirty="0"/>
              <a:t>МБОУ «Ленинская СОШ»</a:t>
            </a:r>
          </a:p>
        </p:txBody>
      </p:sp>
    </p:spTree>
    <p:extLst>
      <p:ext uri="{BB962C8B-B14F-4D97-AF65-F5344CB8AC3E}">
        <p14:creationId xmlns:p14="http://schemas.microsoft.com/office/powerpoint/2010/main" val="341473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548680"/>
            <a:ext cx="8229600" cy="550547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4000" b="1" dirty="0" smtClean="0"/>
              <a:t>Цель музейной деятельности:</a:t>
            </a:r>
          </a:p>
          <a:p>
            <a:pPr marL="0" indent="0">
              <a:buNone/>
            </a:pPr>
            <a:endParaRPr lang="ru-RU" sz="4000" dirty="0" smtClean="0"/>
          </a:p>
          <a:p>
            <a:r>
              <a:rPr lang="ru-RU" sz="4000" dirty="0" smtClean="0"/>
              <a:t>Сохранение исторической памяти.</a:t>
            </a:r>
          </a:p>
          <a:p>
            <a:r>
              <a:rPr lang="ru-RU" sz="4000" dirty="0" smtClean="0"/>
              <a:t>Формирование историчности мышления средствами краеведческой, </a:t>
            </a:r>
            <a:r>
              <a:rPr lang="ru-RU" sz="4000" dirty="0" err="1" smtClean="0"/>
              <a:t>исследовательско</a:t>
            </a:r>
            <a:r>
              <a:rPr lang="ru-RU" sz="4000" dirty="0" smtClean="0"/>
              <a:t>-поисковой и творческой работы современных школьников.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56473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/>
              <a:t>Задачи:</a:t>
            </a:r>
          </a:p>
          <a:p>
            <a:pPr marL="0" indent="0" algn="ctr">
              <a:buNone/>
            </a:pPr>
            <a:endParaRPr lang="ru-RU" b="1" dirty="0" smtClean="0"/>
          </a:p>
          <a:p>
            <a:pPr marL="0" indent="0">
              <a:buNone/>
            </a:pPr>
            <a:r>
              <a:rPr lang="ru-RU" dirty="0" smtClean="0"/>
              <a:t>1.Популяризация в сегодняшней практике духовно- нравственного образования детей.</a:t>
            </a:r>
          </a:p>
          <a:p>
            <a:pPr marL="0" indent="0">
              <a:buNone/>
            </a:pPr>
            <a:r>
              <a:rPr lang="ru-RU" dirty="0" smtClean="0"/>
              <a:t>2.Воспитание патриотизма, мужества, уважительного отношения к боевым традициям народа.</a:t>
            </a:r>
          </a:p>
          <a:p>
            <a:pPr marL="0" indent="0">
              <a:buNone/>
            </a:pPr>
            <a:r>
              <a:rPr lang="ru-RU" dirty="0" smtClean="0"/>
              <a:t>3.Введение в исторический оборот, хранящихся в школьном музее аутентичных (подлинных) материалов.</a:t>
            </a:r>
          </a:p>
          <a:p>
            <a:pPr marL="0" indent="0">
              <a:buNone/>
            </a:pPr>
            <a:r>
              <a:rPr lang="ru-RU" dirty="0" smtClean="0"/>
              <a:t>4.Проведение концертными бригадами массовой просветительской работы среди населения.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697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Виды деятельности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Поисковая </a:t>
            </a:r>
          </a:p>
          <a:p>
            <a:r>
              <a:rPr lang="ru-RU" dirty="0"/>
              <a:t>Обработка и систематизация собранных материалов</a:t>
            </a:r>
          </a:p>
          <a:p>
            <a:r>
              <a:rPr lang="ru-RU" dirty="0"/>
              <a:t>Исследовательская</a:t>
            </a:r>
          </a:p>
          <a:p>
            <a:r>
              <a:rPr lang="ru-RU" dirty="0"/>
              <a:t>Оформительская</a:t>
            </a:r>
          </a:p>
          <a:p>
            <a:r>
              <a:rPr lang="ru-RU" dirty="0"/>
              <a:t>Экскурсионно-просветительская</a:t>
            </a:r>
          </a:p>
          <a:p>
            <a:r>
              <a:rPr lang="ru-RU" dirty="0"/>
              <a:t>Культурно-образовательная</a:t>
            </a:r>
          </a:p>
          <a:p>
            <a:r>
              <a:rPr lang="ru-RU"/>
              <a:t>Методическая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943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ru-RU" sz="11200" b="1" dirty="0" smtClean="0"/>
              <a:t>Проектная деятельность музея:</a:t>
            </a:r>
          </a:p>
          <a:p>
            <a:pPr marL="0" indent="0" algn="ctr">
              <a:buNone/>
            </a:pPr>
            <a:endParaRPr lang="ru-RU" sz="4000" b="1" dirty="0" smtClean="0"/>
          </a:p>
          <a:p>
            <a:pPr marL="0" indent="0">
              <a:buNone/>
            </a:pPr>
            <a:r>
              <a:rPr lang="ru-RU" sz="9600" dirty="0" smtClean="0"/>
              <a:t>1.Победа в истории моей семьи-2018 г.</a:t>
            </a:r>
          </a:p>
          <a:p>
            <a:pPr marL="0" indent="0">
              <a:buNone/>
            </a:pPr>
            <a:r>
              <a:rPr lang="ru-RU" sz="9600" dirty="0" smtClean="0"/>
              <a:t>2.Малоизвестные страницы истории села-2019 г.</a:t>
            </a:r>
          </a:p>
          <a:p>
            <a:pPr marL="0" indent="0">
              <a:buNone/>
            </a:pPr>
            <a:r>
              <a:rPr lang="ru-RU" sz="9600" dirty="0" smtClean="0"/>
              <a:t>3.Деятельность эвакогоспиталя № 4877 в с. Ленинск-2019</a:t>
            </a:r>
          </a:p>
          <a:p>
            <a:pPr marL="0" indent="0">
              <a:buNone/>
            </a:pPr>
            <a:r>
              <a:rPr lang="ru-RU" sz="9600" dirty="0" smtClean="0"/>
              <a:t>4.Хлебные обозы в годы войны -2020 г.</a:t>
            </a:r>
          </a:p>
          <a:p>
            <a:pPr marL="0" indent="0">
              <a:buNone/>
            </a:pPr>
            <a:r>
              <a:rPr lang="ru-RU" sz="9600" dirty="0" smtClean="0"/>
              <a:t>5.Карта забытых деревень -2021 г.</a:t>
            </a:r>
          </a:p>
          <a:p>
            <a:pPr marL="0" indent="0">
              <a:buNone/>
            </a:pPr>
            <a:r>
              <a:rPr lang="ru-RU" sz="9600" dirty="0" smtClean="0"/>
              <a:t>6.Имя в названии улицы – 2021 г.</a:t>
            </a:r>
          </a:p>
          <a:p>
            <a:pPr marL="0" indent="0">
              <a:buNone/>
            </a:pPr>
            <a:r>
              <a:rPr lang="ru-RU" sz="9600" dirty="0" smtClean="0"/>
              <a:t>7.Книга Памяти д. Софронова  - 2022 г.</a:t>
            </a:r>
          </a:p>
          <a:p>
            <a:pPr marL="0" indent="0">
              <a:buNone/>
            </a:pPr>
            <a:r>
              <a:rPr lang="ru-RU" sz="9600" dirty="0" smtClean="0"/>
              <a:t>8.Книга Памяти жителей Ленинского с/с, погибших в годы Вов-2022 г.</a:t>
            </a:r>
          </a:p>
          <a:p>
            <a:pPr marL="0" indent="0">
              <a:buNone/>
            </a:pPr>
            <a:r>
              <a:rPr lang="ru-RU" sz="9600" dirty="0" smtClean="0"/>
              <a:t>9.Создание волонтерского клуба «Своих не бросаем» – 2922 г.</a:t>
            </a:r>
          </a:p>
          <a:p>
            <a:pPr marL="0" indent="0">
              <a:buNone/>
            </a:pPr>
            <a:r>
              <a:rPr lang="ru-RU" sz="9600" dirty="0" smtClean="0"/>
              <a:t>10.Места Памяти. Ленинск -2022 г.</a:t>
            </a:r>
          </a:p>
          <a:p>
            <a:pPr marL="0" indent="0">
              <a:buNone/>
            </a:pPr>
            <a:r>
              <a:rPr lang="ru-RU" sz="9600" dirty="0" smtClean="0"/>
              <a:t>11.Сосновый бор «Красный яр». Прошлое, настоящее, будущее-2023 г.</a:t>
            </a:r>
            <a:endParaRPr lang="ru-RU" sz="9600" dirty="0"/>
          </a:p>
        </p:txBody>
      </p:sp>
    </p:spTree>
    <p:extLst>
      <p:ext uri="{BB962C8B-B14F-4D97-AF65-F5344CB8AC3E}">
        <p14:creationId xmlns:p14="http://schemas.microsoft.com/office/powerpoint/2010/main" val="266817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10546"/>
          </a:xfrm>
        </p:spPr>
        <p:txBody>
          <a:bodyPr>
            <a:normAutofit/>
          </a:bodyPr>
          <a:lstStyle/>
          <a:p>
            <a:pPr algn="l"/>
            <a:r>
              <a:rPr lang="ru-RU" sz="4800" b="1" dirty="0" smtClean="0"/>
              <a:t>Используемые  технологии:</a:t>
            </a:r>
            <a:br>
              <a:rPr lang="ru-RU" sz="4800" b="1" dirty="0" smtClean="0"/>
            </a:br>
            <a:r>
              <a:rPr lang="ru-RU" sz="4800" b="1" dirty="0" smtClean="0"/>
              <a:t/>
            </a:r>
            <a:br>
              <a:rPr lang="ru-RU" sz="4800" b="1" dirty="0" smtClean="0"/>
            </a:br>
            <a:r>
              <a:rPr lang="ru-RU" dirty="0" smtClean="0"/>
              <a:t>1.ИКТ</a:t>
            </a:r>
            <a:br>
              <a:rPr lang="ru-RU" dirty="0" smtClean="0"/>
            </a:br>
            <a:r>
              <a:rPr lang="ru-RU" dirty="0" smtClean="0"/>
              <a:t>2.Проектная деятельность</a:t>
            </a:r>
            <a:br>
              <a:rPr lang="ru-RU" dirty="0" smtClean="0"/>
            </a:br>
            <a:r>
              <a:rPr lang="ru-RU" dirty="0" smtClean="0"/>
              <a:t>3.Медиатехнологии</a:t>
            </a:r>
            <a:br>
              <a:rPr lang="ru-RU" dirty="0" smtClean="0"/>
            </a:br>
            <a:r>
              <a:rPr lang="ru-RU" dirty="0" smtClean="0"/>
              <a:t>4. Музейные технологии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631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4680520"/>
          </a:xfrm>
        </p:spPr>
        <p:txBody>
          <a:bodyPr>
            <a:noAutofit/>
          </a:bodyPr>
          <a:lstStyle/>
          <a:p>
            <a:pPr marL="0" indent="0" algn="l"/>
            <a:r>
              <a:rPr lang="ru-RU" sz="3200" b="1" dirty="0" smtClean="0"/>
              <a:t>Традиционные мероприятия:</a:t>
            </a:r>
            <a:br>
              <a:rPr lang="ru-RU" sz="32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2000" dirty="0" smtClean="0"/>
              <a:t>1.</a:t>
            </a:r>
            <a:r>
              <a:rPr lang="ru-RU" sz="2000" b="1" dirty="0">
                <a:latin typeface="Calibri" pitchFamily="34" charset="0"/>
              </a:rPr>
              <a:t> Экскурсии по темам:</a:t>
            </a:r>
            <a:br>
              <a:rPr lang="ru-RU" sz="2000" b="1" dirty="0">
                <a:latin typeface="Calibri" pitchFamily="34" charset="0"/>
              </a:rPr>
            </a:br>
            <a:r>
              <a:rPr lang="ru-RU" sz="2000" dirty="0">
                <a:latin typeface="Calibri" pitchFamily="34" charset="0"/>
              </a:rPr>
              <a:t>  </a:t>
            </a:r>
            <a:r>
              <a:rPr lang="ru-RU" sz="2000" dirty="0" smtClean="0">
                <a:latin typeface="Calibri" pitchFamily="34" charset="0"/>
              </a:rPr>
              <a:t>-«</a:t>
            </a:r>
            <a:r>
              <a:rPr lang="ru-RU" sz="2000" dirty="0">
                <a:latin typeface="Calibri" pitchFamily="34" charset="0"/>
              </a:rPr>
              <a:t>Глазами не видевших войну» (рассказы ребят о своих родственниках, участниках ВОВ); </a:t>
            </a:r>
            <a:br>
              <a:rPr lang="ru-RU" sz="2000" dirty="0">
                <a:latin typeface="Calibri" pitchFamily="34" charset="0"/>
              </a:rPr>
            </a:br>
            <a:r>
              <a:rPr lang="ru-RU" sz="2000" dirty="0">
                <a:latin typeface="Calibri" pitchFamily="34" charset="0"/>
              </a:rPr>
              <a:t> </a:t>
            </a:r>
            <a:r>
              <a:rPr lang="ru-RU" sz="2000" dirty="0" smtClean="0">
                <a:latin typeface="Calibri" pitchFamily="34" charset="0"/>
              </a:rPr>
              <a:t>-О </a:t>
            </a:r>
            <a:r>
              <a:rPr lang="ru-RU" sz="2000" dirty="0">
                <a:latin typeface="Calibri" pitchFamily="34" charset="0"/>
              </a:rPr>
              <a:t>подвиге Героя  Советского Союза Братчикове Г. И.;</a:t>
            </a:r>
            <a:br>
              <a:rPr lang="ru-RU" sz="2000" dirty="0">
                <a:latin typeface="Calibri" pitchFamily="34" charset="0"/>
              </a:rPr>
            </a:br>
            <a:r>
              <a:rPr lang="ru-RU" sz="2000" dirty="0" smtClean="0">
                <a:latin typeface="Calibri" pitchFamily="34" charset="0"/>
              </a:rPr>
              <a:t>- </a:t>
            </a:r>
            <a:r>
              <a:rPr lang="ru-RU" sz="2000" dirty="0">
                <a:latin typeface="Calibri" pitchFamily="34" charset="0"/>
              </a:rPr>
              <a:t>О подвиге </a:t>
            </a:r>
            <a:r>
              <a:rPr lang="ru-RU" sz="2000" dirty="0" err="1">
                <a:latin typeface="Calibri" pitchFamily="34" charset="0"/>
              </a:rPr>
              <a:t>Онянова</a:t>
            </a:r>
            <a:r>
              <a:rPr lang="ru-RU" sz="2000" dirty="0">
                <a:latin typeface="Calibri" pitchFamily="34" charset="0"/>
              </a:rPr>
              <a:t> Н.А.-Полном кавалере орденов Славы;</a:t>
            </a:r>
            <a:br>
              <a:rPr lang="ru-RU" sz="2000" dirty="0">
                <a:latin typeface="Calibri" pitchFamily="34" charset="0"/>
              </a:rPr>
            </a:br>
            <a:r>
              <a:rPr lang="ru-RU" sz="2000" dirty="0">
                <a:latin typeface="Calibri" pitchFamily="34" charset="0"/>
              </a:rPr>
              <a:t> </a:t>
            </a:r>
            <a:r>
              <a:rPr lang="ru-RU" sz="2000" dirty="0" smtClean="0">
                <a:latin typeface="Calibri" pitchFamily="34" charset="0"/>
              </a:rPr>
              <a:t>-Деятельность </a:t>
            </a:r>
            <a:r>
              <a:rPr lang="ru-RU" sz="2000" dirty="0">
                <a:latin typeface="Calibri" pitchFamily="34" charset="0"/>
              </a:rPr>
              <a:t>эвакогоспиталя № 4877 в с. Ленинск;</a:t>
            </a:r>
            <a:br>
              <a:rPr lang="ru-RU" sz="2000" dirty="0">
                <a:latin typeface="Calibri" pitchFamily="34" charset="0"/>
              </a:rPr>
            </a:br>
            <a:r>
              <a:rPr lang="ru-RU" sz="2000" dirty="0" smtClean="0">
                <a:latin typeface="Calibri" pitchFamily="34" charset="0"/>
              </a:rPr>
              <a:t>-Трудовой </a:t>
            </a:r>
            <a:r>
              <a:rPr lang="ru-RU" sz="2000" dirty="0">
                <a:latin typeface="Calibri" pitchFamily="34" charset="0"/>
              </a:rPr>
              <a:t>подвиг наших односельчан в годы ВОВ;</a:t>
            </a:r>
            <a:br>
              <a:rPr lang="ru-RU" sz="2000" dirty="0">
                <a:latin typeface="Calibri" pitchFamily="34" charset="0"/>
              </a:rPr>
            </a:br>
            <a:r>
              <a:rPr lang="ru-RU" sz="2000" dirty="0" smtClean="0">
                <a:latin typeface="Calibri" pitchFamily="34" charset="0"/>
              </a:rPr>
              <a:t>-Они </a:t>
            </a:r>
            <a:r>
              <a:rPr lang="ru-RU" sz="2000" dirty="0">
                <a:latin typeface="Calibri" pitchFamily="34" charset="0"/>
              </a:rPr>
              <a:t>брали Берлин (о наших земляках – участниках штурма Берлина);</a:t>
            </a:r>
            <a:br>
              <a:rPr lang="ru-RU" sz="2000" dirty="0">
                <a:latin typeface="Calibri" pitchFamily="34" charset="0"/>
              </a:rPr>
            </a:br>
            <a:r>
              <a:rPr lang="ru-RU" sz="2000" dirty="0" smtClean="0">
                <a:latin typeface="Calibri" pitchFamily="34" charset="0"/>
              </a:rPr>
              <a:t>-К </a:t>
            </a:r>
            <a:r>
              <a:rPr lang="ru-RU" sz="2000" dirty="0">
                <a:latin typeface="Calibri" pitchFamily="34" charset="0"/>
              </a:rPr>
              <a:t>75-летию снятия блокады Ленинграда (наши земляки, защищавшие Ленинград);</a:t>
            </a:r>
            <a:br>
              <a:rPr lang="ru-RU" sz="2000" dirty="0">
                <a:latin typeface="Calibri" pitchFamily="34" charset="0"/>
              </a:rPr>
            </a:br>
            <a:r>
              <a:rPr lang="ru-RU" sz="2000" dirty="0" smtClean="0">
                <a:latin typeface="Calibri" pitchFamily="34" charset="0"/>
              </a:rPr>
              <a:t>-Основные </a:t>
            </a:r>
            <a:r>
              <a:rPr lang="ru-RU" sz="2000" dirty="0">
                <a:latin typeface="Calibri" pitchFamily="34" charset="0"/>
              </a:rPr>
              <a:t>сражения Вов;</a:t>
            </a:r>
            <a:br>
              <a:rPr lang="ru-RU" sz="2000" dirty="0">
                <a:latin typeface="Calibri" pitchFamily="34" charset="0"/>
              </a:rPr>
            </a:br>
            <a:r>
              <a:rPr lang="ru-RU" sz="2000" dirty="0" smtClean="0">
                <a:latin typeface="Calibri" pitchFamily="34" charset="0"/>
              </a:rPr>
              <a:t>-Пионеры </a:t>
            </a:r>
            <a:r>
              <a:rPr lang="ru-RU" sz="2000" dirty="0">
                <a:latin typeface="Calibri" pitchFamily="34" charset="0"/>
              </a:rPr>
              <a:t>– герои.  Герои коми-пермяки – комсомольцы. </a:t>
            </a:r>
            <a:r>
              <a:rPr lang="ru-RU" sz="2000" dirty="0" smtClean="0">
                <a:latin typeface="Calibri" pitchFamily="34" charset="0"/>
              </a:rPr>
              <a:t/>
            </a:r>
            <a:br>
              <a:rPr lang="ru-RU" sz="2000" dirty="0" smtClean="0">
                <a:latin typeface="Calibri" pitchFamily="34" charset="0"/>
              </a:rPr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34555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76672"/>
            <a:ext cx="820891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latin typeface="Calibri" pitchFamily="34" charset="0"/>
              </a:rPr>
              <a:t>2.Уроки Мужества.</a:t>
            </a:r>
            <a:r>
              <a:rPr lang="ru-RU" sz="3600" dirty="0">
                <a:latin typeface="Calibri" pitchFamily="34" charset="0"/>
              </a:rPr>
              <a:t/>
            </a:r>
            <a:br>
              <a:rPr lang="ru-RU" sz="3600" dirty="0">
                <a:latin typeface="Calibri" pitchFamily="34" charset="0"/>
              </a:rPr>
            </a:br>
            <a:r>
              <a:rPr lang="ru-RU" sz="3600" dirty="0">
                <a:latin typeface="Calibri" pitchFamily="34" charset="0"/>
              </a:rPr>
              <a:t>3.День рождения </a:t>
            </a:r>
            <a:r>
              <a:rPr lang="ru-RU" sz="3600" dirty="0" smtClean="0">
                <a:latin typeface="Calibri" pitchFamily="34" charset="0"/>
              </a:rPr>
              <a:t>музея.</a:t>
            </a:r>
            <a:r>
              <a:rPr lang="ru-RU" sz="3600" dirty="0">
                <a:latin typeface="Calibri" pitchFamily="34" charset="0"/>
              </a:rPr>
              <a:t/>
            </a:r>
            <a:br>
              <a:rPr lang="ru-RU" sz="3600" dirty="0">
                <a:latin typeface="Calibri" pitchFamily="34" charset="0"/>
              </a:rPr>
            </a:br>
            <a:r>
              <a:rPr lang="ru-RU" sz="3600" dirty="0">
                <a:latin typeface="Calibri" pitchFamily="34" charset="0"/>
              </a:rPr>
              <a:t>4.Декада коми-пермяцкого </a:t>
            </a:r>
            <a:r>
              <a:rPr lang="ru-RU" sz="3600" dirty="0" smtClean="0">
                <a:latin typeface="Calibri" pitchFamily="34" charset="0"/>
              </a:rPr>
              <a:t>языка.</a:t>
            </a:r>
            <a:r>
              <a:rPr lang="ru-RU" sz="3600" dirty="0">
                <a:latin typeface="Calibri" pitchFamily="34" charset="0"/>
              </a:rPr>
              <a:t/>
            </a:r>
            <a:br>
              <a:rPr lang="ru-RU" sz="3600" dirty="0">
                <a:latin typeface="Calibri" pitchFamily="34" charset="0"/>
              </a:rPr>
            </a:br>
            <a:r>
              <a:rPr lang="ru-RU" sz="3600" dirty="0">
                <a:latin typeface="Calibri" pitchFamily="34" charset="0"/>
              </a:rPr>
              <a:t>5.Фестивали </a:t>
            </a:r>
            <a:r>
              <a:rPr lang="ru-RU" sz="3600" dirty="0" smtClean="0">
                <a:latin typeface="Calibri" pitchFamily="34" charset="0"/>
              </a:rPr>
              <a:t>«Не </a:t>
            </a:r>
            <a:r>
              <a:rPr lang="ru-RU" sz="3600" dirty="0">
                <a:latin typeface="Calibri" pitchFamily="34" charset="0"/>
              </a:rPr>
              <a:t>расстанусь с </a:t>
            </a:r>
            <a:r>
              <a:rPr lang="ru-RU" sz="3600" dirty="0" smtClean="0">
                <a:latin typeface="Calibri" pitchFamily="34" charset="0"/>
              </a:rPr>
              <a:t>комсомолом».</a:t>
            </a:r>
            <a:r>
              <a:rPr lang="ru-RU" sz="3600" dirty="0">
                <a:latin typeface="Calibri" pitchFamily="34" charset="0"/>
              </a:rPr>
              <a:t/>
            </a:r>
            <a:br>
              <a:rPr lang="ru-RU" sz="3600" dirty="0">
                <a:latin typeface="Calibri" pitchFamily="34" charset="0"/>
              </a:rPr>
            </a:br>
            <a:r>
              <a:rPr lang="ru-RU" sz="3600" dirty="0">
                <a:latin typeface="Calibri" pitchFamily="34" charset="0"/>
              </a:rPr>
              <a:t>6.Праздники </a:t>
            </a:r>
            <a:r>
              <a:rPr lang="ru-RU" sz="3600" dirty="0" smtClean="0">
                <a:latin typeface="Calibri" pitchFamily="34" charset="0"/>
              </a:rPr>
              <a:t>«</a:t>
            </a:r>
            <a:r>
              <a:rPr lang="ru-RU" sz="3600" dirty="0" err="1" smtClean="0">
                <a:latin typeface="Calibri" pitchFamily="34" charset="0"/>
              </a:rPr>
              <a:t>Тыр</a:t>
            </a:r>
            <a:r>
              <a:rPr lang="ru-RU" sz="3600" dirty="0" smtClean="0">
                <a:latin typeface="Calibri" pitchFamily="34" charset="0"/>
              </a:rPr>
              <a:t> </a:t>
            </a:r>
            <a:r>
              <a:rPr lang="ru-RU" sz="3600" dirty="0" err="1" smtClean="0">
                <a:latin typeface="Calibri" pitchFamily="34" charset="0"/>
              </a:rPr>
              <a:t>пызан</a:t>
            </a:r>
            <a:r>
              <a:rPr lang="ru-RU" sz="3600" dirty="0" smtClean="0">
                <a:latin typeface="Calibri" pitchFamily="34" charset="0"/>
              </a:rPr>
              <a:t>», «Дорога </a:t>
            </a:r>
            <a:r>
              <a:rPr lang="ru-RU" sz="3600" dirty="0">
                <a:latin typeface="Calibri" pitchFamily="34" charset="0"/>
              </a:rPr>
              <a:t>в 30 </a:t>
            </a:r>
            <a:r>
              <a:rPr lang="ru-RU" sz="3600" dirty="0" smtClean="0">
                <a:latin typeface="Calibri" pitchFamily="34" charset="0"/>
              </a:rPr>
              <a:t>лет».</a:t>
            </a:r>
            <a:r>
              <a:rPr lang="ru-RU" sz="3600" dirty="0">
                <a:latin typeface="Calibri" pitchFamily="34" charset="0"/>
              </a:rPr>
              <a:t/>
            </a:r>
            <a:br>
              <a:rPr lang="ru-RU" sz="3600" dirty="0">
                <a:latin typeface="Calibri" pitchFamily="34" charset="0"/>
              </a:rPr>
            </a:br>
            <a:r>
              <a:rPr lang="ru-RU" sz="3600" dirty="0" smtClean="0">
                <a:latin typeface="Calibri" pitchFamily="34" charset="0"/>
              </a:rPr>
              <a:t>7.Спектакль «Дом </a:t>
            </a:r>
            <a:r>
              <a:rPr lang="ru-RU" sz="3600" dirty="0">
                <a:latin typeface="Calibri" pitchFamily="34" charset="0"/>
              </a:rPr>
              <a:t>у </a:t>
            </a:r>
            <a:r>
              <a:rPr lang="ru-RU" sz="3600" dirty="0" smtClean="0">
                <a:latin typeface="Calibri" pitchFamily="34" charset="0"/>
              </a:rPr>
              <a:t>дороги», «Наша </a:t>
            </a:r>
            <a:r>
              <a:rPr lang="ru-RU" sz="3600" dirty="0">
                <a:latin typeface="Calibri" pitchFamily="34" charset="0"/>
              </a:rPr>
              <a:t>школа была </a:t>
            </a:r>
            <a:r>
              <a:rPr lang="ru-RU" sz="3600" dirty="0" smtClean="0">
                <a:latin typeface="Calibri" pitchFamily="34" charset="0"/>
              </a:rPr>
              <a:t>эвакогоспиталем».</a:t>
            </a:r>
            <a:r>
              <a:rPr lang="ru-RU" sz="3600" dirty="0">
                <a:latin typeface="Calibri" pitchFamily="34" charset="0"/>
              </a:rPr>
              <a:t/>
            </a:r>
            <a:br>
              <a:rPr lang="ru-RU" sz="3600" dirty="0">
                <a:latin typeface="Calibri" pitchFamily="34" charset="0"/>
              </a:rPr>
            </a:b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2223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9650"/>
            <a:ext cx="8229600" cy="792088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2400" b="1" dirty="0">
                <a:latin typeface="Calibri" pitchFamily="34" charset="0"/>
              </a:rPr>
              <a:t>Экскурсия  «Наша школа была эвакуационным  госпиталем»</a:t>
            </a:r>
            <a:endParaRPr lang="ru-RU" sz="2400" dirty="0">
              <a:latin typeface="Calibri" pitchFamily="34" charset="0"/>
            </a:endParaRP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2696"/>
            <a:ext cx="3424844" cy="532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F:\музей памяти\20200331_1306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851915" y="722394"/>
            <a:ext cx="5080749" cy="255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9512" y="6165304"/>
            <a:ext cx="3240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sz="1600" dirty="0" smtClean="0">
                <a:solidFill>
                  <a:schemeClr val="tx2"/>
                </a:solidFill>
                <a:latin typeface="Calibri" pitchFamily="34" charset="0"/>
              </a:rPr>
              <a:t>Информация об эвакогоспитале</a:t>
            </a:r>
            <a:endParaRPr lang="ru-RU" sz="1600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09628" y="3248979"/>
            <a:ext cx="27905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sz="1400" dirty="0" smtClean="0">
                <a:solidFill>
                  <a:schemeClr val="tx2"/>
                </a:solidFill>
                <a:latin typeface="Calibri" pitchFamily="34" charset="0"/>
              </a:rPr>
              <a:t>Экспонат «гимнастерка» принадлежала ветерану Вов </a:t>
            </a:r>
            <a:r>
              <a:rPr lang="ru-RU" sz="1400" dirty="0" err="1" smtClean="0">
                <a:solidFill>
                  <a:schemeClr val="tx2"/>
                </a:solidFill>
                <a:latin typeface="Calibri" pitchFamily="34" charset="0"/>
              </a:rPr>
              <a:t>Рыбьякову</a:t>
            </a:r>
            <a:r>
              <a:rPr lang="ru-RU" sz="1400" dirty="0" smtClean="0">
                <a:solidFill>
                  <a:schemeClr val="tx2"/>
                </a:solidFill>
                <a:latin typeface="Calibri" pitchFamily="34" charset="0"/>
              </a:rPr>
              <a:t> Власу Андреевичу</a:t>
            </a:r>
            <a:endParaRPr lang="ru-RU" sz="1400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248979"/>
            <a:ext cx="2987824" cy="2470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722" y="4084045"/>
            <a:ext cx="3204864" cy="2773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730586" y="5719024"/>
            <a:ext cx="23059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sz="1400" dirty="0" smtClean="0">
                <a:solidFill>
                  <a:schemeClr val="tx2"/>
                </a:solidFill>
                <a:latin typeface="Calibri" pitchFamily="34" charset="0"/>
              </a:rPr>
              <a:t>Экспонаты «кружка, ложки, календарь» принадлежали ветерану Вов </a:t>
            </a:r>
            <a:r>
              <a:rPr lang="ru-RU" sz="1400" dirty="0" err="1" smtClean="0">
                <a:solidFill>
                  <a:schemeClr val="tx2"/>
                </a:solidFill>
                <a:latin typeface="Calibri" pitchFamily="34" charset="0"/>
              </a:rPr>
              <a:t>Рыбьякову</a:t>
            </a:r>
            <a:r>
              <a:rPr lang="ru-RU" sz="1400" dirty="0" smtClean="0">
                <a:solidFill>
                  <a:schemeClr val="tx2"/>
                </a:solidFill>
                <a:latin typeface="Calibri" pitchFamily="34" charset="0"/>
              </a:rPr>
              <a:t> В.А.</a:t>
            </a:r>
            <a:endParaRPr lang="ru-RU" sz="1400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38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860" y="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None/>
            </a:pPr>
            <a:r>
              <a:rPr lang="ru-RU" sz="2400" b="1" dirty="0">
                <a:solidFill>
                  <a:schemeClr val="tx2"/>
                </a:solidFill>
                <a:latin typeface="Calibri" pitchFamily="34" charset="0"/>
              </a:rPr>
              <a:t>УРОК МУЖЕСТВА</a:t>
            </a:r>
          </a:p>
          <a:p>
            <a:pPr algn="ctr">
              <a:buNone/>
            </a:pPr>
            <a:r>
              <a:rPr lang="ru-RU" sz="2400" b="1" dirty="0">
                <a:solidFill>
                  <a:schemeClr val="tx2"/>
                </a:solidFill>
                <a:latin typeface="Calibri" pitchFamily="34" charset="0"/>
              </a:rPr>
              <a:t>Подвигу земляков посвящается</a:t>
            </a:r>
          </a:p>
        </p:txBody>
      </p:sp>
      <p:pic>
        <p:nvPicPr>
          <p:cNvPr id="6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9" y="766714"/>
            <a:ext cx="5701533" cy="4155621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69" y="906832"/>
            <a:ext cx="1380417" cy="16490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765" y="2908094"/>
            <a:ext cx="1903277" cy="18474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863" y="3074500"/>
            <a:ext cx="1747155" cy="18139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9" y="2741688"/>
            <a:ext cx="1445668" cy="181316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864" y="927738"/>
            <a:ext cx="1747156" cy="198035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766" y="927737"/>
            <a:ext cx="1903277" cy="1813951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604" y="2688648"/>
            <a:ext cx="2640994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4499992" y="5085184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buNone/>
            </a:pPr>
            <a:r>
              <a:rPr lang="ru-RU" sz="1600" b="1" dirty="0">
                <a:solidFill>
                  <a:schemeClr val="tx2"/>
                </a:solidFill>
                <a:latin typeface="Calibri" pitchFamily="34" charset="0"/>
              </a:rPr>
              <a:t>В рамках праздника семьи на станции «Семейная реликвия» экскурсовод музея представила очки прадедушки </a:t>
            </a:r>
            <a:r>
              <a:rPr lang="ru-RU" sz="1600" b="1" dirty="0" err="1">
                <a:solidFill>
                  <a:schemeClr val="tx2"/>
                </a:solidFill>
                <a:latin typeface="Calibri" pitchFamily="34" charset="0"/>
              </a:rPr>
              <a:t>Мехоношина</a:t>
            </a:r>
            <a:r>
              <a:rPr lang="ru-RU" sz="1600" b="1" dirty="0">
                <a:solidFill>
                  <a:schemeClr val="tx2"/>
                </a:solidFill>
                <a:latin typeface="Calibri" pitchFamily="34" charset="0"/>
              </a:rPr>
              <a:t> С.К., участника ВОВ, работник комендатуры одного из городов в Германии, подаренные ему жителями немецкого городка</a:t>
            </a:r>
            <a:r>
              <a:rPr lang="ru-RU" sz="1600" dirty="0">
                <a:latin typeface="Calibri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612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Праздник «</a:t>
            </a:r>
            <a:r>
              <a:rPr lang="ru-RU" dirty="0" err="1" smtClean="0"/>
              <a:t>Тыр</a:t>
            </a:r>
            <a:r>
              <a:rPr lang="ru-RU" dirty="0" smtClean="0"/>
              <a:t> </a:t>
            </a:r>
            <a:r>
              <a:rPr lang="ru-RU" dirty="0" err="1" smtClean="0"/>
              <a:t>пызан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4" name="Содержимое 3" descr="07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1268759"/>
            <a:ext cx="4988916" cy="3741687"/>
          </a:xfrm>
        </p:spPr>
      </p:pic>
      <p:pic>
        <p:nvPicPr>
          <p:cNvPr id="5" name="Рисунок 4" descr="1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7" y="3214686"/>
            <a:ext cx="4857752" cy="364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20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5FADA76-32E4-4359-A952-5DA6ADFAB87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88900"/>
            <a:ext cx="8724900" cy="6354763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sz="5100" b="1" i="1" dirty="0"/>
              <a:t>Краткая история </a:t>
            </a:r>
            <a:r>
              <a:rPr lang="ru-RU" sz="5100" b="1" i="1" dirty="0" smtClean="0"/>
              <a:t>музея</a:t>
            </a:r>
          </a:p>
          <a:p>
            <a:pPr marL="0" indent="0">
              <a:buNone/>
            </a:pPr>
            <a:r>
              <a:rPr lang="ru-RU" sz="3200" i="1" dirty="0"/>
              <a:t/>
            </a:r>
            <a:br>
              <a:rPr lang="ru-RU" sz="3200" i="1" dirty="0"/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-25 декабря 2016г.-открытие</a:t>
            </a:r>
          </a:p>
          <a:p>
            <a:pPr marL="0" indent="0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этнонографического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уголка</a:t>
            </a:r>
          </a:p>
          <a:p>
            <a:pPr marL="0" indent="0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«В гостях у бабушки»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                                                			</a:t>
            </a:r>
          </a:p>
          <a:p>
            <a:pPr marL="0" indent="0" algn="r">
              <a:buNone/>
            </a:pP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				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17.02.2017г –</a:t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	 	открытие Зала Боевой и </a:t>
            </a:r>
          </a:p>
          <a:p>
            <a:pPr marL="0" indent="0" algn="r">
              <a:buNone/>
            </a:pP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		Трудовой Славы </a:t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     	                      	17.11.2017г -открытие </a:t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                               	пионерской комнаты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Documents and Settings\Admin\Рабочий стол\фото\IMG_1958.jpg">
            <a:extLst>
              <a:ext uri="{FF2B5EF4-FFF2-40B4-BE49-F238E27FC236}">
                <a16:creationId xmlns="" xmlns:a16="http://schemas.microsoft.com/office/drawing/2014/main" id="{80208E49-9A62-4AC6-9336-EE8D1C6C6B40}"/>
              </a:ext>
            </a:extLst>
          </p:cNvPr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2530" y="4221088"/>
            <a:ext cx="3230381" cy="2143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55D19E7B-4561-430C-AD7A-22074B8BE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846" y="692696"/>
            <a:ext cx="3660514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="" xmlns:a16="http://schemas.microsoft.com/office/drawing/2014/main" id="{B1851A7B-FD22-4A20-A0FD-1B7D8F320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30" y="2276871"/>
            <a:ext cx="3230381" cy="1758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763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Праздник </a:t>
            </a:r>
            <a:r>
              <a:rPr lang="en-US" dirty="0" smtClean="0"/>
              <a:t>“</a:t>
            </a:r>
            <a:r>
              <a:rPr lang="ru-RU" dirty="0" smtClean="0"/>
              <a:t>Дорога в 30 лет</a:t>
            </a:r>
            <a:r>
              <a:rPr lang="en-US" dirty="0" smtClean="0"/>
              <a:t>”</a:t>
            </a:r>
            <a:endParaRPr lang="ru-RU" dirty="0"/>
          </a:p>
        </p:txBody>
      </p:sp>
      <p:pic>
        <p:nvPicPr>
          <p:cNvPr id="4" name="Содержимое 3" descr="P10603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55154" y="1752600"/>
            <a:ext cx="6833692" cy="4373563"/>
          </a:xfrm>
        </p:spPr>
      </p:pic>
    </p:spTree>
    <p:extLst>
      <p:ext uri="{BB962C8B-B14F-4D97-AF65-F5344CB8AC3E}">
        <p14:creationId xmlns:p14="http://schemas.microsoft.com/office/powerpoint/2010/main" val="86242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«Не расстанусь с комсомолом»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478" y="1556792"/>
            <a:ext cx="4704522" cy="352839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96" y="2463644"/>
            <a:ext cx="5399484" cy="404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86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Экскурсионные поездки</a:t>
            </a:r>
            <a:endParaRPr lang="ru-RU" b="1" dirty="0"/>
          </a:p>
        </p:txBody>
      </p:sp>
      <p:pic>
        <p:nvPicPr>
          <p:cNvPr id="5122" name="Picture 2" descr="F:\Экскурсия Пермь\_fUcEFNVg1c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50758"/>
            <a:ext cx="6984776" cy="523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02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Праздник музея </a:t>
            </a:r>
            <a:r>
              <a:rPr lang="en-US" b="1" dirty="0" smtClean="0"/>
              <a:t>“</a:t>
            </a:r>
            <a:r>
              <a:rPr lang="ru-RU" b="1" dirty="0" smtClean="0"/>
              <a:t>Нам-5 лет</a:t>
            </a:r>
            <a:r>
              <a:rPr lang="en-US" b="1" dirty="0" smtClean="0"/>
              <a:t>”</a:t>
            </a:r>
            <a:endParaRPr lang="ru-RU" b="1" dirty="0"/>
          </a:p>
        </p:txBody>
      </p:sp>
      <p:pic>
        <p:nvPicPr>
          <p:cNvPr id="4" name="Содержимое 3" descr="ghES7pVvBJ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941132"/>
            <a:ext cx="8229600" cy="3996499"/>
          </a:xfrm>
        </p:spPr>
      </p:pic>
    </p:spTree>
    <p:extLst>
      <p:ext uri="{BB962C8B-B14F-4D97-AF65-F5344CB8AC3E}">
        <p14:creationId xmlns:p14="http://schemas.microsoft.com/office/powerpoint/2010/main" val="223885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sz="3800" b="1" dirty="0" smtClean="0"/>
              <a:t>Инновационная деятельность музея</a:t>
            </a:r>
          </a:p>
          <a:p>
            <a:pPr marL="0" indent="0" algn="ctr">
              <a:buNone/>
            </a:pPr>
            <a:endParaRPr lang="ru-RU" sz="3800" b="1" dirty="0"/>
          </a:p>
          <a:p>
            <a:pPr marL="0" indent="0" algn="ctr">
              <a:buNone/>
            </a:pPr>
            <a:endParaRPr lang="ru-RU" sz="3800" b="1" dirty="0" smtClean="0"/>
          </a:p>
          <a:p>
            <a:pPr marL="0" indent="0">
              <a:buNone/>
            </a:pPr>
            <a:r>
              <a:rPr lang="ru-RU" b="1" dirty="0" smtClean="0"/>
              <a:t>1.Автопробеги:</a:t>
            </a:r>
          </a:p>
          <a:p>
            <a:pPr marL="0" indent="0">
              <a:buNone/>
            </a:pPr>
            <a:r>
              <a:rPr lang="ru-RU" b="1" dirty="0" smtClean="0"/>
              <a:t>«Картошка из Пармы и о другой помощи района в годы ВОв»-2020г</a:t>
            </a:r>
          </a:p>
          <a:p>
            <a:pPr marL="0" indent="0">
              <a:buNone/>
            </a:pPr>
            <a:r>
              <a:rPr lang="ru-RU" b="1" dirty="0" smtClean="0"/>
              <a:t>«</a:t>
            </a:r>
            <a:r>
              <a:rPr lang="ru-RU" b="1" dirty="0" err="1" smtClean="0"/>
              <a:t>Пармалэн</a:t>
            </a:r>
            <a:r>
              <a:rPr lang="ru-RU" b="1" dirty="0" smtClean="0"/>
              <a:t> челядь»-2021г.</a:t>
            </a:r>
          </a:p>
          <a:p>
            <a:pPr marL="0" indent="0">
              <a:buNone/>
            </a:pPr>
            <a:r>
              <a:rPr lang="ru-RU" b="1" dirty="0" smtClean="0"/>
              <a:t>«</a:t>
            </a:r>
            <a:r>
              <a:rPr lang="ru-RU" b="1" dirty="0" err="1" smtClean="0"/>
              <a:t>Корам</a:t>
            </a:r>
            <a:r>
              <a:rPr lang="ru-RU" b="1" dirty="0" smtClean="0"/>
              <a:t> локны»-2022г.</a:t>
            </a:r>
          </a:p>
          <a:p>
            <a:pPr marL="0" indent="0">
              <a:buNone/>
            </a:pPr>
            <a:r>
              <a:rPr lang="ru-RU" b="1" dirty="0" smtClean="0"/>
              <a:t>2.Квест-игра:</a:t>
            </a:r>
          </a:p>
          <a:p>
            <a:pPr marL="0" indent="0">
              <a:buNone/>
            </a:pPr>
            <a:r>
              <a:rPr lang="ru-RU" b="1" dirty="0" smtClean="0"/>
              <a:t>«Места Памяти. Ленинск».</a:t>
            </a:r>
          </a:p>
          <a:p>
            <a:pPr marL="0" indent="0">
              <a:buNone/>
            </a:pPr>
            <a:r>
              <a:rPr lang="ru-RU" b="1" dirty="0" smtClean="0"/>
              <a:t>3.Живая газета:</a:t>
            </a:r>
          </a:p>
          <a:p>
            <a:pPr marL="0" indent="0">
              <a:buNone/>
            </a:pPr>
            <a:r>
              <a:rPr lang="ru-RU" b="1" dirty="0" smtClean="0"/>
              <a:t>-«</a:t>
            </a:r>
            <a:r>
              <a:rPr lang="ru-RU" b="1" dirty="0" err="1" smtClean="0"/>
              <a:t>Молотовская</a:t>
            </a:r>
            <a:r>
              <a:rPr lang="ru-RU" b="1" dirty="0" smtClean="0"/>
              <a:t> область-область госпиталь»</a:t>
            </a:r>
          </a:p>
          <a:p>
            <a:pPr marL="0" indent="0">
              <a:buNone/>
            </a:pPr>
            <a:r>
              <a:rPr lang="ru-RU" b="1" dirty="0" smtClean="0"/>
              <a:t>-«Непокоренный Ленинград»</a:t>
            </a:r>
          </a:p>
          <a:p>
            <a:pPr marL="0" indent="0">
              <a:buNone/>
            </a:pPr>
            <a:r>
              <a:rPr lang="ru-RU" b="1" dirty="0" smtClean="0"/>
              <a:t>-«Своих не бросаем»</a:t>
            </a:r>
          </a:p>
          <a:p>
            <a:pPr marL="0" indent="0">
              <a:buNone/>
            </a:pPr>
            <a:r>
              <a:rPr lang="ru-RU" b="1" dirty="0" smtClean="0"/>
              <a:t>4.Выступление на краевом форуме музеев: «Экскурсионная деятельность музея».</a:t>
            </a:r>
          </a:p>
          <a:p>
            <a:pPr marL="0" indent="0">
              <a:buNone/>
            </a:pPr>
            <a:r>
              <a:rPr lang="ru-RU" b="1" dirty="0" smtClean="0"/>
              <a:t>5.Участие в краевом движении школьников «Наша школа была эвакогоспиталем».</a:t>
            </a:r>
          </a:p>
          <a:p>
            <a:pPr marL="0" indent="0">
              <a:buNone/>
            </a:pPr>
            <a:r>
              <a:rPr lang="ru-RU" b="1" dirty="0" smtClean="0"/>
              <a:t>6.Участие в краевом слете школьников </a:t>
            </a:r>
            <a:r>
              <a:rPr lang="ru-RU" b="1" dirty="0"/>
              <a:t>П</a:t>
            </a:r>
            <a:r>
              <a:rPr lang="ru-RU" b="1" dirty="0" smtClean="0"/>
              <a:t>ермского края.</a:t>
            </a:r>
          </a:p>
          <a:p>
            <a:pPr marL="0" indent="0">
              <a:buNone/>
            </a:pPr>
            <a:r>
              <a:rPr lang="ru-RU" b="1" dirty="0" smtClean="0"/>
              <a:t>7.Участие в краевой </a:t>
            </a:r>
            <a:r>
              <a:rPr lang="ru-RU" b="1" dirty="0" err="1" smtClean="0"/>
              <a:t>квест</a:t>
            </a:r>
            <a:r>
              <a:rPr lang="ru-RU" b="1" dirty="0" smtClean="0"/>
              <a:t> – эстафете «От госпиталя - к госпиталю».</a:t>
            </a:r>
          </a:p>
          <a:p>
            <a:pPr marL="0" indent="0">
              <a:buNone/>
            </a:pPr>
            <a:r>
              <a:rPr lang="ru-RU" b="1" dirty="0" smtClean="0"/>
              <a:t>8.Участие в краевом смотре концертных бригад Пермского края.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63868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Автопробег </a:t>
            </a:r>
            <a:r>
              <a:rPr lang="en-US" b="1" dirty="0" smtClean="0"/>
              <a:t>“</a:t>
            </a:r>
            <a:r>
              <a:rPr lang="ru-RU" b="1" dirty="0" smtClean="0"/>
              <a:t>Картошка из Пармы</a:t>
            </a:r>
            <a:r>
              <a:rPr lang="en-US" b="1" dirty="0" smtClean="0"/>
              <a:t>”</a:t>
            </a:r>
            <a:endParaRPr lang="ru-RU" b="1" dirty="0"/>
          </a:p>
        </p:txBody>
      </p:sp>
      <p:pic>
        <p:nvPicPr>
          <p:cNvPr id="6" name="Содержимое 5" descr="пробег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8" y="1412776"/>
            <a:ext cx="7876035" cy="4983832"/>
          </a:xfrm>
        </p:spPr>
      </p:pic>
    </p:spTree>
    <p:extLst>
      <p:ext uri="{BB962C8B-B14F-4D97-AF65-F5344CB8AC3E}">
        <p14:creationId xmlns:p14="http://schemas.microsoft.com/office/powerpoint/2010/main" val="292778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Автопробег </a:t>
            </a:r>
            <a:r>
              <a:rPr lang="en-US" b="1" dirty="0" smtClean="0"/>
              <a:t>“</a:t>
            </a:r>
            <a:r>
              <a:rPr lang="ru-RU" b="1" dirty="0" err="1" smtClean="0"/>
              <a:t>Пармалэн</a:t>
            </a:r>
            <a:r>
              <a:rPr lang="ru-RU" b="1" dirty="0" smtClean="0"/>
              <a:t> челядь»</a:t>
            </a:r>
            <a:endParaRPr lang="ru-RU" b="1" dirty="0"/>
          </a:p>
        </p:txBody>
      </p:sp>
      <p:pic>
        <p:nvPicPr>
          <p:cNvPr id="5" name="Содержимое 4" descr="Верх Юсьва ФОТО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340768"/>
            <a:ext cx="8268518" cy="4839816"/>
          </a:xfrm>
        </p:spPr>
      </p:pic>
    </p:spTree>
    <p:extLst>
      <p:ext uri="{BB962C8B-B14F-4D97-AF65-F5344CB8AC3E}">
        <p14:creationId xmlns:p14="http://schemas.microsoft.com/office/powerpoint/2010/main" val="293156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Автопробег </a:t>
            </a:r>
            <a:r>
              <a:rPr lang="en-US" b="1" dirty="0" smtClean="0"/>
              <a:t>“</a:t>
            </a:r>
            <a:r>
              <a:rPr lang="ru-RU" b="1" dirty="0" err="1" smtClean="0"/>
              <a:t>Корам</a:t>
            </a:r>
            <a:r>
              <a:rPr lang="ru-RU" b="1" dirty="0" smtClean="0"/>
              <a:t> </a:t>
            </a:r>
            <a:r>
              <a:rPr lang="ru-RU" b="1" dirty="0" err="1" smtClean="0"/>
              <a:t>локны</a:t>
            </a:r>
            <a:r>
              <a:rPr lang="en-US" b="1" dirty="0" smtClean="0"/>
              <a:t>”</a:t>
            </a:r>
            <a:endParaRPr lang="ru-RU" b="1" dirty="0"/>
          </a:p>
        </p:txBody>
      </p:sp>
      <p:pic>
        <p:nvPicPr>
          <p:cNvPr id="4" name="Содержимое 3" descr="ШЕРЬЯ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52" y="1340768"/>
            <a:ext cx="7948953" cy="4983832"/>
          </a:xfrm>
        </p:spPr>
      </p:pic>
    </p:spTree>
    <p:extLst>
      <p:ext uri="{BB962C8B-B14F-4D97-AF65-F5344CB8AC3E}">
        <p14:creationId xmlns:p14="http://schemas.microsoft.com/office/powerpoint/2010/main" val="358827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 smtClean="0"/>
              <a:t>Квест</a:t>
            </a:r>
            <a:r>
              <a:rPr lang="ru-RU" b="1" dirty="0" smtClean="0"/>
              <a:t> –эстафета</a:t>
            </a:r>
            <a:br>
              <a:rPr lang="ru-RU" b="1" dirty="0" smtClean="0"/>
            </a:br>
            <a:r>
              <a:rPr lang="ru-RU" b="1" dirty="0" smtClean="0"/>
              <a:t>«Места памяти. Ленинск»</a:t>
            </a:r>
            <a:endParaRPr lang="ru-RU" b="1" dirty="0"/>
          </a:p>
        </p:txBody>
      </p:sp>
      <p:pic>
        <p:nvPicPr>
          <p:cNvPr id="3" name="Рисунок 2" descr="внуки Победы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1605283"/>
            <a:ext cx="6266689" cy="496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25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Слет школьников Пермского края</a:t>
            </a:r>
            <a:endParaRPr lang="ru-RU" b="1" dirty="0"/>
          </a:p>
        </p:txBody>
      </p:sp>
      <p:pic>
        <p:nvPicPr>
          <p:cNvPr id="1026" name="Picture 2" descr="C:\Documents and Settings\Антипова\Рабочий стол\DSC_00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628800"/>
            <a:ext cx="7603983" cy="50558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9613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CD718F6-C0E3-4825-A2DC-6E1739356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/>
              <a:t>Открытие Зала Боевой и Трудовой славы</a:t>
            </a:r>
          </a:p>
        </p:txBody>
      </p:sp>
      <p:pic>
        <p:nvPicPr>
          <p:cNvPr id="3" name="Содержимое 3" descr="031.JPG">
            <a:extLst>
              <a:ext uri="{FF2B5EF4-FFF2-40B4-BE49-F238E27FC236}">
                <a16:creationId xmlns="" xmlns:a16="http://schemas.microsoft.com/office/drawing/2014/main" id="{6B5B4BB3-8276-4BE2-AB3A-45912EF1C3C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63888" y="1715750"/>
            <a:ext cx="4525963" cy="3758284"/>
          </a:xfrm>
          <a:prstGeom prst="rect">
            <a:avLst/>
          </a:prstGeom>
        </p:spPr>
      </p:pic>
      <p:pic>
        <p:nvPicPr>
          <p:cNvPr id="4" name="Рисунок 3" descr="041.JPG">
            <a:extLst>
              <a:ext uri="{FF2B5EF4-FFF2-40B4-BE49-F238E27FC236}">
                <a16:creationId xmlns="" xmlns:a16="http://schemas.microsoft.com/office/drawing/2014/main" id="{7D922C77-7902-43D9-AA99-30B5EFD04A4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2438592"/>
            <a:ext cx="4176464" cy="374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94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Акция </a:t>
            </a:r>
            <a:r>
              <a:rPr lang="en-US" b="1" dirty="0" smtClean="0"/>
              <a:t>“</a:t>
            </a:r>
            <a:r>
              <a:rPr lang="ru-RU" b="1" dirty="0" smtClean="0"/>
              <a:t>Сад Памяти</a:t>
            </a:r>
            <a:r>
              <a:rPr lang="en-US" b="1" dirty="0" smtClean="0"/>
              <a:t>”</a:t>
            </a:r>
            <a:r>
              <a:rPr lang="ru-RU" b="1" dirty="0" smtClean="0"/>
              <a:t> </a:t>
            </a:r>
            <a:endParaRPr lang="ru-RU" b="1" dirty="0"/>
          </a:p>
        </p:txBody>
      </p:sp>
      <p:pic>
        <p:nvPicPr>
          <p:cNvPr id="4" name="Содержимое 3" descr="qLzEMkQTPjM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33" y="1540741"/>
            <a:ext cx="3927951" cy="4888655"/>
          </a:xfrm>
        </p:spPr>
      </p:pic>
      <p:pic>
        <p:nvPicPr>
          <p:cNvPr id="5" name="Рисунок 4" descr="ouavDdUEp_8.jpg"/>
          <p:cNvPicPr>
            <a:picLocks noChangeAspect="1"/>
          </p:cNvPicPr>
          <p:nvPr/>
        </p:nvPicPr>
        <p:blipFill rotWithShape="1">
          <a:blip r:embed="rId3"/>
          <a:srcRect l="4561" t="10582"/>
          <a:stretch/>
        </p:blipFill>
        <p:spPr>
          <a:xfrm>
            <a:off x="4932040" y="1556792"/>
            <a:ext cx="3797307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91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Декада Коми-Пермяцкого языка</a:t>
            </a:r>
            <a:endParaRPr lang="ru-RU" b="1" dirty="0"/>
          </a:p>
        </p:txBody>
      </p:sp>
      <p:pic>
        <p:nvPicPr>
          <p:cNvPr id="4" name="Содержимое 3" descr="ПЕЧАТЬ 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49693" y="1777968"/>
            <a:ext cx="5644614" cy="4322827"/>
          </a:xfrm>
        </p:spPr>
      </p:pic>
    </p:spTree>
    <p:extLst>
      <p:ext uri="{BB962C8B-B14F-4D97-AF65-F5344CB8AC3E}">
        <p14:creationId xmlns:p14="http://schemas.microsoft.com/office/powerpoint/2010/main" val="23955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b="1" dirty="0"/>
          </a:p>
        </p:txBody>
      </p:sp>
      <p:pic>
        <p:nvPicPr>
          <p:cNvPr id="6" name="Содержимое 5" descr="ПЕЧАТЬ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476672"/>
            <a:ext cx="8450116" cy="5768989"/>
          </a:xfrm>
        </p:spPr>
      </p:pic>
    </p:spTree>
    <p:extLst>
      <p:ext uri="{BB962C8B-B14F-4D97-AF65-F5344CB8AC3E}">
        <p14:creationId xmlns:p14="http://schemas.microsoft.com/office/powerpoint/2010/main" val="359411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24" y="1928802"/>
            <a:ext cx="4257676" cy="4000528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Спикеры на краевом форуме музеев ОО Пермского края в секции “Экскурсионная деятельность музеев”- учащиеся 7 класса </a:t>
            </a:r>
            <a:r>
              <a:rPr lang="ru-RU" sz="2800" b="1" dirty="0" err="1" smtClean="0"/>
              <a:t>Отинова</a:t>
            </a:r>
            <a:r>
              <a:rPr lang="ru-RU" sz="2800" b="1" dirty="0" smtClean="0"/>
              <a:t> Софья и </a:t>
            </a:r>
            <a:r>
              <a:rPr lang="ru-RU" sz="2800" b="1" dirty="0" err="1" smtClean="0"/>
              <a:t>Лунгина</a:t>
            </a:r>
            <a:r>
              <a:rPr lang="ru-RU" sz="2800" b="1" dirty="0" smtClean="0"/>
              <a:t> Таня. </a:t>
            </a:r>
            <a:br>
              <a:rPr lang="ru-RU" sz="2800" b="1" dirty="0" smtClean="0"/>
            </a:br>
            <a:endParaRPr lang="ru-RU" sz="2800" b="1" dirty="0"/>
          </a:p>
        </p:txBody>
      </p:sp>
      <p:pic>
        <p:nvPicPr>
          <p:cNvPr id="5" name="Содержимое 4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52736"/>
            <a:ext cx="3714206" cy="456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78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ФОТО МУЗЕЙ\mr863ojQaL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124744"/>
            <a:ext cx="8558301" cy="526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548680"/>
            <a:ext cx="71251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/>
              <a:t>Новый1942 год </a:t>
            </a:r>
            <a:r>
              <a:rPr lang="ru-RU" sz="4000" b="1" dirty="0" err="1" smtClean="0"/>
              <a:t>год</a:t>
            </a:r>
            <a:r>
              <a:rPr lang="ru-RU" sz="4000" b="1" dirty="0" smtClean="0"/>
              <a:t> в госпитале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346365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Музей\_08tucM_tX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0688" y="-3483768"/>
            <a:ext cx="11430000" cy="15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067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628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Живая газета «Своих не бросаем»</a:t>
            </a:r>
            <a:endParaRPr lang="ru-RU" b="1" dirty="0"/>
          </a:p>
        </p:txBody>
      </p:sp>
      <p:pic>
        <p:nvPicPr>
          <p:cNvPr id="2050" name="Picture 2" descr="F:\Музей\DrN20MNbJIQ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51" r="-4996"/>
          <a:stretch/>
        </p:blipFill>
        <p:spPr bwMode="auto">
          <a:xfrm>
            <a:off x="179512" y="1052736"/>
            <a:ext cx="9170233" cy="570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374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Музей\GVMpGYuocm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842"/>
            <a:ext cx="51435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53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 smtClean="0"/>
              <a:t>Живая газета «Непокоренный Ленинград»</a:t>
            </a:r>
            <a:endParaRPr lang="ru-RU" sz="3200" b="1" dirty="0"/>
          </a:p>
        </p:txBody>
      </p:sp>
      <p:pic>
        <p:nvPicPr>
          <p:cNvPr id="4098" name="Picture 2" descr="F:\Музей\72HpTZ44xg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5" r="5582" b="15768"/>
          <a:stretch/>
        </p:blipFill>
        <p:spPr bwMode="auto">
          <a:xfrm>
            <a:off x="2051720" y="1370930"/>
            <a:ext cx="4824536" cy="548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38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Защита проектов</a:t>
            </a:r>
            <a:endParaRPr lang="ru-RU" b="1" dirty="0"/>
          </a:p>
        </p:txBody>
      </p:sp>
      <p:pic>
        <p:nvPicPr>
          <p:cNvPr id="5122" name="Picture 2" descr="F:\Музей\mG5PwZXYVO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15" r="13001"/>
          <a:stretch/>
        </p:blipFill>
        <p:spPr bwMode="auto">
          <a:xfrm>
            <a:off x="971600" y="1571915"/>
            <a:ext cx="7297599" cy="525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74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Пионерская комната</a:t>
            </a:r>
          </a:p>
        </p:txBody>
      </p:sp>
      <p:pic>
        <p:nvPicPr>
          <p:cNvPr id="4" name="Содержимое 3" descr="C:\Documents and Settings\Admin\Рабочий стол\фото\IMG_1958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857364"/>
            <a:ext cx="4032448" cy="3659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P10602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2500305"/>
            <a:ext cx="4104456" cy="411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54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Живая газета «Своих не бросаем»</a:t>
            </a:r>
            <a:endParaRPr lang="ru-RU" b="1" i="1" dirty="0"/>
          </a:p>
        </p:txBody>
      </p:sp>
      <p:pic>
        <p:nvPicPr>
          <p:cNvPr id="6146" name="Picture 2" descr="F:\Музей\VqiRnuRJj-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03394"/>
            <a:ext cx="7272808" cy="5454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99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фот-ии\МЫВМЕСТЕ помощь семьям военнослужащих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179" y="845423"/>
            <a:ext cx="4314825" cy="57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0" y="260648"/>
            <a:ext cx="72939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Помощь семьям мобилизованных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83056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фот-ии\выступрление агитбригады в с. Верх-Юсьв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44782"/>
            <a:ext cx="6908998" cy="518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1640" y="476672"/>
            <a:ext cx="6171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Концерт в с. Верх-Юсьва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85317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фот-ии\смотр концертных бригад г. Перм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014" y="1509712"/>
            <a:ext cx="7301380" cy="487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632" y="620688"/>
            <a:ext cx="7113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Краевой смотр концертных бригад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07078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5W3JNvQdJ_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3" r="2852"/>
          <a:stretch/>
        </p:blipFill>
        <p:spPr bwMode="auto">
          <a:xfrm>
            <a:off x="539552" y="957941"/>
            <a:ext cx="7944480" cy="586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36869" y="260648"/>
            <a:ext cx="29498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800" b="1" dirty="0" smtClean="0"/>
              <a:t>Наши дипломы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40945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фот-ии\ОНФ 28 февр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71587"/>
            <a:ext cx="7128792" cy="534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7704" y="620688"/>
            <a:ext cx="5048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Разговоры о важном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60829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User\Рабочий стол\20230301_110344.jpg"/>
          <p:cNvPicPr>
            <a:picLocks noChangeAspect="1" noChangeArrowheads="1"/>
          </p:cNvPicPr>
          <p:nvPr/>
        </p:nvPicPr>
        <p:blipFill rotWithShape="1">
          <a:blip r:embed="rId2" cstate="print"/>
          <a:srcRect l="1945" b="178"/>
          <a:stretch/>
        </p:blipFill>
        <p:spPr bwMode="auto">
          <a:xfrm>
            <a:off x="33536" y="-7284"/>
            <a:ext cx="9375911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837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User\Рабочий стол\20230301_1103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6529" y="-18198"/>
            <a:ext cx="9144000" cy="6861924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6647" y="1351200"/>
            <a:ext cx="3456384" cy="52440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162" y="1417992"/>
            <a:ext cx="3157817" cy="51104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5790915" y="6225920"/>
            <a:ext cx="30723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Третьяков Дмитрий Олегович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82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468D500-4E32-4321-A86D-58FCE1747E71}"/>
              </a:ext>
            </a:extLst>
          </p:cNvPr>
          <p:cNvSpPr txBox="1">
            <a:spLocks/>
          </p:cNvSpPr>
          <p:nvPr/>
        </p:nvSpPr>
        <p:spPr>
          <a:xfrm>
            <a:off x="1485900" y="89872"/>
            <a:ext cx="6172200" cy="64533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i="1" dirty="0"/>
              <a:t>Направления деятельности музея</a:t>
            </a:r>
            <a:r>
              <a:rPr lang="ru-RU" dirty="0"/>
              <a:t/>
            </a:r>
            <a:br>
              <a:rPr lang="ru-RU" dirty="0"/>
            </a:br>
            <a:r>
              <a:rPr lang="ru-RU" sz="2200" b="1" dirty="0"/>
              <a:t>История Великой </a:t>
            </a:r>
            <a:br>
              <a:rPr lang="ru-RU" sz="2200" b="1" dirty="0"/>
            </a:br>
            <a:r>
              <a:rPr lang="ru-RU" sz="2200" b="1" dirty="0"/>
              <a:t>Отечественной войны</a:t>
            </a:r>
            <a:r>
              <a:rPr lang="ru-RU" sz="2700" b="1" dirty="0"/>
              <a:t/>
            </a:r>
            <a:br>
              <a:rPr lang="ru-RU" sz="2700" b="1" dirty="0"/>
            </a:br>
            <a:r>
              <a:rPr lang="ru-RU" sz="2800" dirty="0"/>
              <a:t>       </a:t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b="1" dirty="0"/>
              <a:t>История в лицах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3" name="Рисунок 2" descr="150.JPG">
            <a:extLst>
              <a:ext uri="{FF2B5EF4-FFF2-40B4-BE49-F238E27FC236}">
                <a16:creationId xmlns="" xmlns:a16="http://schemas.microsoft.com/office/drawing/2014/main" id="{BEB28884-DC48-4D48-AD91-CE86DAE844DE}"/>
              </a:ext>
            </a:extLst>
          </p:cNvPr>
          <p:cNvPicPr/>
          <p:nvPr/>
        </p:nvPicPr>
        <p:blipFill rotWithShape="1">
          <a:blip r:embed="rId2" cstate="print"/>
          <a:srcRect l="7279" t="13600" r="7198" b="8267"/>
          <a:stretch/>
        </p:blipFill>
        <p:spPr bwMode="auto">
          <a:xfrm>
            <a:off x="5148065" y="1682493"/>
            <a:ext cx="2952328" cy="21877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4B06CAB2-A6F2-4F47-983C-767E4E6EC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29" y="1682493"/>
            <a:ext cx="3618255" cy="2186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F:\музей памяти\20200331_130447.jpg">
            <a:extLst>
              <a:ext uri="{FF2B5EF4-FFF2-40B4-BE49-F238E27FC236}">
                <a16:creationId xmlns="" xmlns:a16="http://schemas.microsoft.com/office/drawing/2014/main" id="{DABE5583-14FC-4E0D-B463-1D7C69DA4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762" y="3870222"/>
            <a:ext cx="6470476" cy="269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51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>
            <a:extLst>
              <a:ext uri="{FF2B5EF4-FFF2-40B4-BE49-F238E27FC236}">
                <a16:creationId xmlns="" xmlns:a16="http://schemas.microsoft.com/office/drawing/2014/main" id="{0B0D92CA-D5E9-4631-AB55-AD3D4557EC9F}"/>
              </a:ext>
            </a:extLst>
          </p:cNvPr>
          <p:cNvSpPr txBox="1">
            <a:spLocks/>
          </p:cNvSpPr>
          <p:nvPr/>
        </p:nvSpPr>
        <p:spPr>
          <a:xfrm>
            <a:off x="1331640" y="58316"/>
            <a:ext cx="6480720" cy="67413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/>
              <a:t>История пионерской и комсомольской    организаций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       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marL="0" indent="0" algn="ctr">
              <a:buNone/>
            </a:pPr>
            <a:r>
              <a:rPr lang="ru-RU" sz="2400" b="1" dirty="0"/>
              <a:t>История села</a:t>
            </a:r>
          </a:p>
          <a:p>
            <a:pPr algn="ctr"/>
            <a:endParaRPr lang="ru-RU" sz="2400" dirty="0"/>
          </a:p>
          <a:p>
            <a:pPr algn="ctr"/>
            <a:endParaRPr lang="ru-RU" sz="2400" dirty="0"/>
          </a:p>
          <a:p>
            <a:pPr marL="0" indent="0" algn="ctr">
              <a:buNone/>
            </a:pP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      </a:t>
            </a:r>
          </a:p>
          <a:p>
            <a:pPr marL="0" indent="0" algn="ctr">
              <a:buNone/>
            </a:pPr>
            <a:r>
              <a:rPr lang="ru-RU" sz="2400" b="1" dirty="0"/>
              <a:t>Быт и </a:t>
            </a:r>
          </a:p>
          <a:p>
            <a:pPr marL="0" indent="0" algn="ctr">
              <a:buNone/>
            </a:pPr>
            <a:r>
              <a:rPr lang="ru-RU" sz="2400" b="1" dirty="0"/>
              <a:t>традиции </a:t>
            </a:r>
          </a:p>
          <a:p>
            <a:pPr marL="0" indent="0" algn="ctr">
              <a:buNone/>
            </a:pPr>
            <a:r>
              <a:rPr lang="ru-RU" sz="2400" b="1" dirty="0"/>
              <a:t>коми - пермяков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1DA74E47-40C8-48FC-A6BC-ECC25FEB90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15" y="724342"/>
            <a:ext cx="2191080" cy="1803758"/>
          </a:xfrm>
          <a:prstGeom prst="rect">
            <a:avLst/>
          </a:prstGeom>
        </p:spPr>
      </p:pic>
      <p:pic>
        <p:nvPicPr>
          <p:cNvPr id="11" name="Объект 3">
            <a:extLst>
              <a:ext uri="{FF2B5EF4-FFF2-40B4-BE49-F238E27FC236}">
                <a16:creationId xmlns="" xmlns:a16="http://schemas.microsoft.com/office/drawing/2014/main" id="{FF6E4908-2A13-4B77-9897-14DB590FAB48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3" b="13253"/>
          <a:stretch/>
        </p:blipFill>
        <p:spPr bwMode="auto">
          <a:xfrm>
            <a:off x="6552393" y="683187"/>
            <a:ext cx="2101025" cy="18193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="" xmlns:a16="http://schemas.microsoft.com/office/drawing/2014/main" id="{CF0B2633-1840-457A-A147-CE8518262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226973"/>
            <a:ext cx="1907759" cy="1559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="" xmlns:a16="http://schemas.microsoft.com/office/drawing/2014/main" id="{C43AC216-FCC2-440E-839D-88C587815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724342"/>
            <a:ext cx="3032790" cy="181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="" xmlns:a16="http://schemas.microsoft.com/office/drawing/2014/main" id="{B3503ECB-AF9C-43E2-81A6-31CA8CBCC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202553"/>
            <a:ext cx="1946622" cy="1464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>
            <a:extLst>
              <a:ext uri="{FF2B5EF4-FFF2-40B4-BE49-F238E27FC236}">
                <a16:creationId xmlns="" xmlns:a16="http://schemas.microsoft.com/office/drawing/2014/main" id="{8B35C48D-D973-4215-81B7-21E535997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55" y="4834817"/>
            <a:ext cx="2066621" cy="1910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6">
            <a:extLst>
              <a:ext uri="{FF2B5EF4-FFF2-40B4-BE49-F238E27FC236}">
                <a16:creationId xmlns="" xmlns:a16="http://schemas.microsoft.com/office/drawing/2014/main" id="{35737AE2-A7ED-4AD2-9728-9894D4507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776" y="4834817"/>
            <a:ext cx="2154673" cy="190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650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217</TotalTime>
  <Words>543</Words>
  <Application>Microsoft Office PowerPoint</Application>
  <PresentationFormat>Экран (4:3)</PresentationFormat>
  <Paragraphs>111</Paragraphs>
  <Slides>44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Аптека</vt:lpstr>
      <vt:lpstr>Музей Памяти  МБОУ «Ленинская СОШ»</vt:lpstr>
      <vt:lpstr>Презентация PowerPoint</vt:lpstr>
      <vt:lpstr>Открытие Зала Боевой и Трудовой славы</vt:lpstr>
      <vt:lpstr>Пионерская комната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Виды деятельности</vt:lpstr>
      <vt:lpstr>Презентация PowerPoint</vt:lpstr>
      <vt:lpstr>Используемые  технологии:  1.ИКТ 2.Проектная деятельность 3.Медиатехнологии 4. Музейные технологии</vt:lpstr>
      <vt:lpstr>Традиционные мероприятия:   1. Экскурсии по темам:   -«Глазами не видевших войну» (рассказы ребят о своих родственниках, участниках ВОВ);   -О подвиге Героя  Советского Союза Братчикове Г. И.; - О подвиге Онянова Н.А.-Полном кавалере орденов Славы;  -Деятельность эвакогоспиталя № 4877 в с. Ленинск; -Трудовой подвиг наших односельчан в годы ВОВ; -Они брали Берлин (о наших земляках – участниках штурма Берлина); -К 75-летию снятия блокады Ленинграда (наши земляки, защищавшие Ленинград); -Основные сражения Вов; -Пионеры – герои.  Герои коми-пермяки – комсомольцы.  </vt:lpstr>
      <vt:lpstr>Презентация PowerPoint</vt:lpstr>
      <vt:lpstr>Экскурсия  «Наша школа была эвакуационным  госпиталем»</vt:lpstr>
      <vt:lpstr>Презентация PowerPoint</vt:lpstr>
      <vt:lpstr>Праздник «Тыр пызан»</vt:lpstr>
      <vt:lpstr>Праздник “Дорога в 30 лет”</vt:lpstr>
      <vt:lpstr>Фестиваль  «Не расстанусь с комсомолом»</vt:lpstr>
      <vt:lpstr>Экскурсионные поездки</vt:lpstr>
      <vt:lpstr>Праздник музея “Нам-5 лет”</vt:lpstr>
      <vt:lpstr>Презентация PowerPoint</vt:lpstr>
      <vt:lpstr>Автопробег “Картошка из Пармы”</vt:lpstr>
      <vt:lpstr>Автопробег “Пармалэн челядь»</vt:lpstr>
      <vt:lpstr>Автопробег “Корам локны”</vt:lpstr>
      <vt:lpstr>Квест –эстафета «Места памяти. Ленинск»</vt:lpstr>
      <vt:lpstr>Слет школьников Пермского края</vt:lpstr>
      <vt:lpstr>Акция “Сад Памяти” </vt:lpstr>
      <vt:lpstr>Декада Коми-Пермяцкого языка</vt:lpstr>
      <vt:lpstr>Презентация PowerPoint</vt:lpstr>
      <vt:lpstr>Спикеры на краевом форуме музеев ОО Пермского края в секции “Экскурсионная деятельность музеев”- учащиеся 7 класса Отинова Софья и Лунгина Таня.  </vt:lpstr>
      <vt:lpstr>Презентация PowerPoint</vt:lpstr>
      <vt:lpstr>Презентация PowerPoint</vt:lpstr>
      <vt:lpstr>Живая газета «Своих не бросаем»</vt:lpstr>
      <vt:lpstr>Презентация PowerPoint</vt:lpstr>
      <vt:lpstr>Живая газета «Непокоренный Ленинград»</vt:lpstr>
      <vt:lpstr>Защита проектов</vt:lpstr>
      <vt:lpstr>Живая газета «Своих не бросаем»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Музей Памяти МБОУ «Ленинская СОШ»</dc:title>
  <dc:creator>Student</dc:creator>
  <cp:lastModifiedBy>Student</cp:lastModifiedBy>
  <cp:revision>24</cp:revision>
  <dcterms:created xsi:type="dcterms:W3CDTF">2023-08-22T05:08:30Z</dcterms:created>
  <dcterms:modified xsi:type="dcterms:W3CDTF">2026-03-23T06:30:39Z</dcterms:modified>
</cp:coreProperties>
</file>